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4630400" cy="8229600"/>
  <p:notesSz cx="8229600" cy="14630400"/>
  <p:embeddedFontLs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Gelasio" panose="020B0604020202020204" charset="0"/>
      <p:regular r:id="rId28"/>
    </p:embeddedFont>
    <p:embeddedFont>
      <p:font typeface="Lato" panose="020F0502020204030203" pitchFamily="3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606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40.png"/><Relationship Id="rId21" Type="http://schemas.openxmlformats.org/officeDocument/2006/relationships/image" Target="../media/image58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3.png"/><Relationship Id="rId20" Type="http://schemas.openxmlformats.org/officeDocument/2006/relationships/image" Target="../media/image5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09474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Improved JPEG Image Compression Using Adaptive Block Processing and Content-Aware Quantization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84752"/>
            <a:ext cx="75564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Implementation and Enhancement of DCT-Based Compression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133951" y="6102072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Your Name | Date | Course/Institution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5846921"/>
            <a:ext cx="30480" cy="873204"/>
          </a:xfrm>
          <a:prstGeom prst="rect">
            <a:avLst/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1147" y="472678"/>
            <a:ext cx="8663583" cy="536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Improvement: Adaptive Block Processing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01147" y="1352907"/>
            <a:ext cx="13428107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 replace the static 8×8 block division with a dynamic, complexity-based partitioning scheme.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01147" y="1992630"/>
            <a:ext cx="4069199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Algorithm for Dynamic Partitioning</a:t>
            </a:r>
            <a:endParaRPr lang="en-US" sz="2000" dirty="0"/>
          </a:p>
        </p:txBody>
      </p:sp>
      <p:sp>
        <p:nvSpPr>
          <p:cNvPr id="5" name="Shape 3"/>
          <p:cNvSpPr/>
          <p:nvPr/>
        </p:nvSpPr>
        <p:spPr>
          <a:xfrm>
            <a:off x="601147" y="2507933"/>
            <a:ext cx="6504503" cy="2730818"/>
          </a:xfrm>
          <a:prstGeom prst="roundRect">
            <a:avLst>
              <a:gd name="adj" fmla="val 2642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592574" y="2507933"/>
            <a:ext cx="6521648" cy="2730818"/>
          </a:xfrm>
          <a:prstGeom prst="roundRect">
            <a:avLst>
              <a:gd name="adj" fmla="val 944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764262" y="2636758"/>
            <a:ext cx="6178272" cy="2473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Complexity Metric = Variance + Gradient MagnitudeIF Complexity &gt; 100:  Block size = 4×4 (High Detail / Edges)ELSE IF Complexity &gt; 50:  Block size = 8×8 (Medium Texture)ELSE:  Block size = 16×16 (Smooth Areas / Sky)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601147" y="5517833"/>
            <a:ext cx="3144917" cy="566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60%</a:t>
            </a:r>
            <a:endParaRPr lang="en-US" sz="4450" dirty="0"/>
          </a:p>
        </p:txBody>
      </p:sp>
      <p:sp>
        <p:nvSpPr>
          <p:cNvPr id="9" name="Text 7"/>
          <p:cNvSpPr/>
          <p:nvPr/>
        </p:nvSpPr>
        <p:spPr>
          <a:xfrm>
            <a:off x="1100018" y="6299240"/>
            <a:ext cx="2147173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Artifact Reduction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601147" y="6739176"/>
            <a:ext cx="3144917" cy="824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Measured reduction in perceptible blocking artifacts compared to baseline JPEG.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3960733" y="5517833"/>
            <a:ext cx="3144917" cy="566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96.6%</a:t>
            </a:r>
            <a:endParaRPr lang="en-US" sz="4450" dirty="0"/>
          </a:p>
        </p:txBody>
      </p:sp>
      <p:sp>
        <p:nvSpPr>
          <p:cNvPr id="12" name="Text 10"/>
          <p:cNvSpPr/>
          <p:nvPr/>
        </p:nvSpPr>
        <p:spPr>
          <a:xfrm>
            <a:off x="4459605" y="6299240"/>
            <a:ext cx="2147173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4x4 Blocks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3960733" y="6739176"/>
            <a:ext cx="3144917" cy="824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Percentage of blocks processed as 4x4 in high-detail test images, maximizing preservation.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7532370" y="1992630"/>
            <a:ext cx="3045143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Benefits of Adaptive Sizing</a:t>
            </a:r>
            <a:endParaRPr lang="en-US" sz="2000" dirty="0"/>
          </a:p>
        </p:txBody>
      </p:sp>
      <p:sp>
        <p:nvSpPr>
          <p:cNvPr id="15" name="Shape 13"/>
          <p:cNvSpPr/>
          <p:nvPr/>
        </p:nvSpPr>
        <p:spPr>
          <a:xfrm>
            <a:off x="7532370" y="2507933"/>
            <a:ext cx="386477" cy="386477"/>
          </a:xfrm>
          <a:prstGeom prst="roundRect">
            <a:avLst>
              <a:gd name="adj" fmla="val 18667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8090535" y="2566868"/>
            <a:ext cx="2458879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Better Detail Preservation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8090535" y="3006804"/>
            <a:ext cx="5946338" cy="549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Small 4×4 blocks prevent frequency leakage and blurring in areas with high spatial frequency.</a:t>
            </a:r>
            <a:endParaRPr lang="en-US" sz="1350" dirty="0"/>
          </a:p>
        </p:txBody>
      </p:sp>
      <p:sp>
        <p:nvSpPr>
          <p:cNvPr id="18" name="Shape 16"/>
          <p:cNvSpPr/>
          <p:nvPr/>
        </p:nvSpPr>
        <p:spPr>
          <a:xfrm>
            <a:off x="7532370" y="3899892"/>
            <a:ext cx="386477" cy="386477"/>
          </a:xfrm>
          <a:prstGeom prst="roundRect">
            <a:avLst>
              <a:gd name="adj" fmla="val 18667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8090535" y="3958828"/>
            <a:ext cx="2467570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Higher Compression Gain</a:t>
            </a:r>
            <a:endParaRPr lang="en-US" sz="1650" dirty="0"/>
          </a:p>
        </p:txBody>
      </p:sp>
      <p:sp>
        <p:nvSpPr>
          <p:cNvPr id="20" name="Text 18"/>
          <p:cNvSpPr/>
          <p:nvPr/>
        </p:nvSpPr>
        <p:spPr>
          <a:xfrm>
            <a:off x="8090535" y="4398764"/>
            <a:ext cx="5946338" cy="549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Large 16×16 blocks are used in smooth regions, allowing for aggressive quantization with minimal visual loss.</a:t>
            </a:r>
            <a:endParaRPr lang="en-US" sz="1350" dirty="0"/>
          </a:p>
        </p:txBody>
      </p:sp>
      <p:sp>
        <p:nvSpPr>
          <p:cNvPr id="21" name="Shape 19"/>
          <p:cNvSpPr/>
          <p:nvPr/>
        </p:nvSpPr>
        <p:spPr>
          <a:xfrm>
            <a:off x="7532370" y="5291852"/>
            <a:ext cx="386477" cy="386477"/>
          </a:xfrm>
          <a:prstGeom prst="roundRect">
            <a:avLst>
              <a:gd name="adj" fmla="val 18667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8090535" y="5350788"/>
            <a:ext cx="2147173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Mitigated Blocking</a:t>
            </a:r>
            <a:endParaRPr lang="en-US" sz="1650" dirty="0"/>
          </a:p>
        </p:txBody>
      </p:sp>
      <p:sp>
        <p:nvSpPr>
          <p:cNvPr id="23" name="Text 21"/>
          <p:cNvSpPr/>
          <p:nvPr/>
        </p:nvSpPr>
        <p:spPr>
          <a:xfrm>
            <a:off x="8090535" y="5790724"/>
            <a:ext cx="5946338" cy="549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Adaptive boundaries reduce the visual discontinuity inherent to the fixed 8×8 grid.</a:t>
            </a:r>
            <a:endParaRPr lang="en-US" sz="13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F8BC490-1744-00F1-9D05-B582558D5DB9}"/>
              </a:ext>
            </a:extLst>
          </p:cNvPr>
          <p:cNvSpPr/>
          <p:nvPr/>
        </p:nvSpPr>
        <p:spPr>
          <a:xfrm>
            <a:off x="12874336" y="7699664"/>
            <a:ext cx="1672937" cy="46897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76388"/>
            <a:ext cx="72148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Content-Aware Quantization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625328"/>
            <a:ext cx="75564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Adaptive quantization scales quant matrices using local variance and edge strength to preserve perceptually important detail while increasing compression in smooth regions.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346102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Rule: if variance &gt; 100 → scale = 0.6; elif variance &gt; 50 → scale = 0.7; else → scale = 1.3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2661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Edge factor: if edge_strength &gt; threshold → edge_factor = 0.8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70832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adaptive_matrix = base × scale × edge_factor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5326380"/>
            <a:ext cx="7556421" cy="1326713"/>
          </a:xfrm>
          <a:prstGeom prst="roundRect">
            <a:avLst>
              <a:gd name="adj" fmla="val 7181"/>
            </a:avLst>
          </a:prstGeom>
          <a:solidFill>
            <a:srgbClr val="DCDCD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5678091"/>
            <a:ext cx="283488" cy="22681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530906" y="5609868"/>
            <a:ext cx="659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Preserves edges and salient features; increases compression in low-detail areas; tuned for perceptual quality.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72170"/>
            <a:ext cx="65592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Implementation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4479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Technology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029069"/>
            <a:ext cx="431244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- Language: Python 3.x- Libraries: NumPy, OpenCV, SciPy, Matplotlib- Architecture: Object‑oriented (≈950 lines)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7074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Classes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80190" y="5288637"/>
            <a:ext cx="43124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ImprovedJPEGCompressor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730835"/>
            <a:ext cx="43124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AdaptiveProbabilityModel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6173033"/>
            <a:ext cx="43124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PerceptualOptimizer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6615232"/>
            <a:ext cx="43124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ParallelJPEGProcessor</a:t>
            </a:r>
            <a:endParaRPr lang="en-US" sz="17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3656" y="2476262"/>
            <a:ext cx="2690455" cy="269045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090B950-C9AB-1013-F3B9-D2D6DB4419C6}"/>
              </a:ext>
            </a:extLst>
          </p:cNvPr>
          <p:cNvSpPr/>
          <p:nvPr/>
        </p:nvSpPr>
        <p:spPr>
          <a:xfrm>
            <a:off x="12839462" y="7637318"/>
            <a:ext cx="1687029" cy="59228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91151"/>
            <a:ext cx="84928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Quantitative Results — Quality 50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5355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test at a nominal quality 50 shows simultaneous quality and size improvements at cost of increased processing time.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71612"/>
            <a:ext cx="13042821" cy="3266837"/>
          </a:xfrm>
          <a:prstGeom prst="roundRect">
            <a:avLst>
              <a:gd name="adj" fmla="val 291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801410" y="3379232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1028343" y="3522940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Metric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940379" y="3522940"/>
            <a:ext cx="25350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Paper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6706" y="3522940"/>
            <a:ext cx="25350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933033" y="3522940"/>
            <a:ext cx="266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Improvement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4029551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1028343" y="4173260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PSNR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4940379" y="4173260"/>
            <a:ext cx="25350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20.83 dB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6706" y="4173260"/>
            <a:ext cx="25350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22.22 dB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0933033" y="4173260"/>
            <a:ext cx="266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+1.39 dB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801410" y="467987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1028343" y="4823579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Compression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4940379" y="4823579"/>
            <a:ext cx="25350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29.91:1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936706" y="4823579"/>
            <a:ext cx="25350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45.96:1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10933033" y="4823579"/>
            <a:ext cx="266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1.54×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5330190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1028343" y="5473898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File Size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4940379" y="5473898"/>
            <a:ext cx="25350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24.4 KB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936706" y="5473898"/>
            <a:ext cx="25350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15.9 KB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10933033" y="5473898"/>
            <a:ext cx="266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35% smaller</a:t>
            </a:r>
            <a:endParaRPr lang="en-US" sz="1750" dirty="0"/>
          </a:p>
        </p:txBody>
      </p:sp>
      <p:sp>
        <p:nvSpPr>
          <p:cNvPr id="25" name="Shape 23"/>
          <p:cNvSpPr/>
          <p:nvPr/>
        </p:nvSpPr>
        <p:spPr>
          <a:xfrm>
            <a:off x="801410" y="5980509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1028343" y="6124218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Processing Time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4940379" y="6124218"/>
            <a:ext cx="25350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0.52 s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7936706" y="6124218"/>
            <a:ext cx="25350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4.92 s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10933033" y="6124218"/>
            <a:ext cx="266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9.5× slower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33100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Performance Graphs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379946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Summary of trends across quality levels: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392537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PSNR: consistent gain of ~1–2 dB across factors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36757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Compression ratio: typically 1.5–2× improvement; larger gains at higher quality settings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17267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Trade-off: substantial compute overhead that can be mitigated with parallelism</a:t>
            </a:r>
            <a:endParaRPr lang="en-US" sz="1750" dirty="0"/>
          </a:p>
        </p:txBody>
      </p:sp>
      <p:pic>
        <p:nvPicPr>
          <p:cNvPr id="8" name="Picture 7" descr="A graph of a quality level&#10;&#10;AI-generated content may be incorrect.">
            <a:extLst>
              <a:ext uri="{FF2B5EF4-FFF2-40B4-BE49-F238E27FC236}">
                <a16:creationId xmlns:a16="http://schemas.microsoft.com/office/drawing/2014/main" id="{016B8BD4-A927-62FF-0EB6-9646E4FD0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8861" y="271214"/>
            <a:ext cx="5317879" cy="3835609"/>
          </a:xfrm>
          <a:prstGeom prst="rect">
            <a:avLst/>
          </a:prstGeom>
        </p:spPr>
      </p:pic>
      <p:pic>
        <p:nvPicPr>
          <p:cNvPr id="17" name="Picture 16" descr="A graph of a graph with red and blue bars&#10;&#10;AI-generated content may be incorrect.">
            <a:extLst>
              <a:ext uri="{FF2B5EF4-FFF2-40B4-BE49-F238E27FC236}">
                <a16:creationId xmlns:a16="http://schemas.microsoft.com/office/drawing/2014/main" id="{EDA2AB26-9DDF-E132-5494-8F442A646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7292" y="4195846"/>
            <a:ext cx="4989448" cy="393291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737717"/>
            <a:ext cx="57592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Block Size Distribution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78665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algorithm selects block sizes dynamically according to local complexity.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518059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96.6%</a:t>
            </a:r>
            <a:endParaRPr lang="en-US" sz="5850" dirty="0"/>
          </a:p>
        </p:txBody>
      </p:sp>
      <p:sp>
        <p:nvSpPr>
          <p:cNvPr id="6" name="Text 3"/>
          <p:cNvSpPr/>
          <p:nvPr/>
        </p:nvSpPr>
        <p:spPr>
          <a:xfrm>
            <a:off x="793790" y="4549854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4×4 Blocks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5040273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High-detail regions; majority of blocks preserve fine texture and edges.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3407093" y="3518059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2.4%</a:t>
            </a:r>
            <a:endParaRPr lang="en-US" sz="5850" dirty="0"/>
          </a:p>
        </p:txBody>
      </p:sp>
      <p:sp>
        <p:nvSpPr>
          <p:cNvPr id="9" name="Text 6"/>
          <p:cNvSpPr/>
          <p:nvPr/>
        </p:nvSpPr>
        <p:spPr>
          <a:xfrm>
            <a:off x="3407093" y="4549854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8×8 Blocks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3407093" y="5040273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Moderate-detail regions; balance between detail and compression.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020395" y="3518059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1.0%</a:t>
            </a:r>
            <a:endParaRPr lang="en-US" sz="5850" dirty="0"/>
          </a:p>
        </p:txBody>
      </p:sp>
      <p:sp>
        <p:nvSpPr>
          <p:cNvPr id="12" name="Text 9"/>
          <p:cNvSpPr/>
          <p:nvPr/>
        </p:nvSpPr>
        <p:spPr>
          <a:xfrm>
            <a:off x="6020395" y="4549854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16×16 Blocks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020395" y="5040273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Smooth areas; maximize compression with coarser representation.</a:t>
            </a:r>
            <a:endParaRPr lang="en-US" sz="175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A72C46-90C5-3BCA-5929-DF08876AD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494" y="1404082"/>
            <a:ext cx="5235971" cy="572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B69BA18-5C0E-1139-D389-8BF2F4E9448B}"/>
              </a:ext>
            </a:extLst>
          </p:cNvPr>
          <p:cNvSpPr/>
          <p:nvPr/>
        </p:nvSpPr>
        <p:spPr>
          <a:xfrm>
            <a:off x="12832773" y="7637318"/>
            <a:ext cx="1704109" cy="51954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46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Feature Comparison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87047"/>
            <a:ext cx="13042821" cy="5217795"/>
          </a:xfrm>
          <a:prstGeom prst="roundRect">
            <a:avLst>
              <a:gd name="adj" fmla="val 182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801410" y="2094667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028343" y="2238375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Feature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940379" y="2238375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Standard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499997" y="2238375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Ours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2744986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028343" y="2888694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Block Size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4940379" y="2888694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Fixed 8×8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499997" y="2888694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Adaptive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3395305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028343" y="3539014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Quantization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4940379" y="3539014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Uniform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499997" y="3539014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Content-aware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4045625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1028343" y="4189333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Entropy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4940379" y="4189333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Basic Huffman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499997" y="4189333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Adaptive probability model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4695944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1028343" y="4839653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Chroma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4940379" y="4839653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Fixed 4:2:0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9499997" y="4839653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Adaptive chroma handling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801410" y="534626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1028343" y="5489972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Perceptual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4940379" y="5489972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None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9499997" y="5489972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HVS-based allocation</a:t>
            </a:r>
            <a:endParaRPr lang="en-US" sz="1750" dirty="0"/>
          </a:p>
        </p:txBody>
      </p:sp>
      <p:sp>
        <p:nvSpPr>
          <p:cNvPr id="28" name="Shape 26"/>
          <p:cNvSpPr/>
          <p:nvPr/>
        </p:nvSpPr>
        <p:spPr>
          <a:xfrm>
            <a:off x="801410" y="599658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1028343" y="6140291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Parallelism</a:t>
            </a:r>
            <a:endParaRPr lang="en-US" sz="1750" dirty="0"/>
          </a:p>
        </p:txBody>
      </p:sp>
      <p:sp>
        <p:nvSpPr>
          <p:cNvPr id="30" name="Text 28"/>
          <p:cNvSpPr/>
          <p:nvPr/>
        </p:nvSpPr>
        <p:spPr>
          <a:xfrm>
            <a:off x="4940379" y="6140291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9499997" y="6140291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Yes (multi-worker)</a:t>
            </a:r>
            <a:endParaRPr lang="en-US" sz="1750" dirty="0"/>
          </a:p>
        </p:txBody>
      </p:sp>
      <p:sp>
        <p:nvSpPr>
          <p:cNvPr id="32" name="Shape 30"/>
          <p:cNvSpPr/>
          <p:nvPr/>
        </p:nvSpPr>
        <p:spPr>
          <a:xfrm>
            <a:off x="801410" y="6646902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1028343" y="6790611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Color Support</a:t>
            </a:r>
            <a:endParaRPr lang="en-US" sz="1750" dirty="0"/>
          </a:p>
        </p:txBody>
      </p:sp>
      <p:sp>
        <p:nvSpPr>
          <p:cNvPr id="34" name="Text 32"/>
          <p:cNvSpPr/>
          <p:nvPr/>
        </p:nvSpPr>
        <p:spPr>
          <a:xfrm>
            <a:off x="4940379" y="6790611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Y-only variants</a:t>
            </a:r>
            <a:endParaRPr lang="en-US" sz="1750" dirty="0"/>
          </a:p>
        </p:txBody>
      </p:sp>
      <p:sp>
        <p:nvSpPr>
          <p:cNvPr id="35" name="Text 33"/>
          <p:cNvSpPr/>
          <p:nvPr/>
        </p:nvSpPr>
        <p:spPr>
          <a:xfrm>
            <a:off x="9499997" y="6790611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Full YCbCr pipeline</a:t>
            </a:r>
            <a:endParaRPr lang="en-US" sz="175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9A6CFA9-A0D8-16E1-52C0-855912F5B999}"/>
              </a:ext>
            </a:extLst>
          </p:cNvPr>
          <p:cNvSpPr/>
          <p:nvPr/>
        </p:nvSpPr>
        <p:spPr>
          <a:xfrm>
            <a:off x="12839462" y="7637318"/>
            <a:ext cx="1687029" cy="59228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955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Innovations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24444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365260" y="228695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3223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Intelligent Adaptation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281273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Pre-analysis of variance and edge maps drives block size and quant scaling.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39921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365260" y="403467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017306" y="4070033"/>
            <a:ext cx="30622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Perceptual Optimization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017306" y="456045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HVS-informed CSF and edge weighting allocate bits where they impact perception most.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7398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365260" y="578238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8177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Synergistic Design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30816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Adaptive quant, entropy model, and chroma strategy work together for compounded gains.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92BD97-827D-4A84-48A5-7CC9691EB1E4}"/>
              </a:ext>
            </a:extLst>
          </p:cNvPr>
          <p:cNvSpPr/>
          <p:nvPr/>
        </p:nvSpPr>
        <p:spPr>
          <a:xfrm>
            <a:off x="12839462" y="7637318"/>
            <a:ext cx="1687029" cy="59228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9392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2241" y="3408521"/>
            <a:ext cx="7965162" cy="698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Challenges &amp; Practical Solutions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82241" y="4665583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Performance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782241" y="5238274"/>
            <a:ext cx="6260306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Challenge: 9.5× slower processing.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82241" y="5796915"/>
            <a:ext cx="6260306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Solution: Parallel processing (example: 4 workers), vectorized NumPy pipelines, optional early-exit heuristics.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5473" y="4665583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Other Issues &amp; Fixes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7595473" y="5238274"/>
            <a:ext cx="6260306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Block size mismatch → Dynamic CSF matrix generation per block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5473" y="6031587"/>
            <a:ext cx="6260306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Chroma artifacts → Adaptive upsampling and chroma-aware quant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5473" y="6824901"/>
            <a:ext cx="6260306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Memory pressure → Block-based streaming and tiled processing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6DD06B-9340-86C5-A55F-412E68518A02}"/>
              </a:ext>
            </a:extLst>
          </p:cNvPr>
          <p:cNvSpPr/>
          <p:nvPr/>
        </p:nvSpPr>
        <p:spPr>
          <a:xfrm>
            <a:off x="12839462" y="7637318"/>
            <a:ext cx="1687029" cy="59228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7731"/>
            <a:ext cx="65080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Applications &amp; Next Steps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060138"/>
            <a:ext cx="3048000" cy="18838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1707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Web Optimization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661178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Reduce file sizes ~35% while maintaining or improving perceptual quality.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2060138"/>
            <a:ext cx="3048119" cy="188380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41707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Medical Imaging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4661178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Preserve diagnostically critical features with content-aware detail retention.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2060138"/>
            <a:ext cx="3048119" cy="188380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41707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Satellite Imagery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4661178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Compress large datasets with selective fidelity for analysis-critical regions.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2060138"/>
            <a:ext cx="3048119" cy="188380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41707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Photography &amp; Video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4661178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Save storage for consumer and professional workflows; foundation for video codec extension.</a:t>
            </a:r>
            <a:endParaRPr lang="en-US" sz="1750" dirty="0"/>
          </a:p>
        </p:txBody>
      </p:sp>
      <p:sp>
        <p:nvSpPr>
          <p:cNvPr id="15" name="Shape 9"/>
          <p:cNvSpPr/>
          <p:nvPr/>
        </p:nvSpPr>
        <p:spPr>
          <a:xfrm>
            <a:off x="793790" y="6367939"/>
            <a:ext cx="13042821" cy="963811"/>
          </a:xfrm>
          <a:prstGeom prst="roundRect">
            <a:avLst>
              <a:gd name="adj" fmla="val 9884"/>
            </a:avLst>
          </a:prstGeom>
          <a:solidFill>
            <a:srgbClr val="DCDCD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604" y="6719649"/>
            <a:ext cx="283488" cy="226814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530906" y="6651427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Next steps: optimize parallel implementation, integrate hardware acceleration, extend to temporal (video) domain.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1989B1-3D33-A54C-F5A7-6C60B345BB7D}"/>
              </a:ext>
            </a:extLst>
          </p:cNvPr>
          <p:cNvSpPr/>
          <p:nvPr/>
        </p:nvSpPr>
        <p:spPr>
          <a:xfrm>
            <a:off x="12839462" y="7637318"/>
            <a:ext cx="1687029" cy="59228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784" y="588288"/>
            <a:ext cx="10492621" cy="534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Presentation Roadmap: Enhancing Image Compression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748784" y="1550908"/>
            <a:ext cx="13132832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This presentation details the implementation and enhancement strategies applied to the standard JPEG compression pipeline.</a:t>
            </a:r>
            <a:endParaRPr lang="en-US" sz="1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8784" y="2160627"/>
            <a:ext cx="213836" cy="213836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48784" y="2466975"/>
            <a:ext cx="4235053" cy="30480"/>
          </a:xfrm>
          <a:prstGeom prst="rect">
            <a:avLst/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748784" y="2634853"/>
            <a:ext cx="3130629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Introduction &amp; Motivation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748784" y="3097411"/>
            <a:ext cx="4235053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Setting the stage for the importance of image compression.</a:t>
            </a:r>
            <a:endParaRPr lang="en-US" sz="16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97673" y="2160627"/>
            <a:ext cx="213836" cy="213836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5197673" y="2466975"/>
            <a:ext cx="4235053" cy="30480"/>
          </a:xfrm>
          <a:prstGeom prst="rect">
            <a:avLst/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5197673" y="2634853"/>
            <a:ext cx="267438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Problem Statement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5197673" y="3097411"/>
            <a:ext cx="4235053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Identifying core limitations of the standard JPEG algorithm.</a:t>
            </a:r>
            <a:endParaRPr lang="en-US" sz="16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46563" y="2160627"/>
            <a:ext cx="213836" cy="213836"/>
          </a:xfrm>
          <a:prstGeom prst="rect">
            <a:avLst/>
          </a:prstGeom>
        </p:spPr>
      </p:pic>
      <p:sp>
        <p:nvSpPr>
          <p:cNvPr id="13" name="Shape 8"/>
          <p:cNvSpPr/>
          <p:nvPr/>
        </p:nvSpPr>
        <p:spPr>
          <a:xfrm>
            <a:off x="9646563" y="2466975"/>
            <a:ext cx="4235053" cy="30480"/>
          </a:xfrm>
          <a:prstGeom prst="rect">
            <a:avLst/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9"/>
          <p:cNvSpPr/>
          <p:nvPr/>
        </p:nvSpPr>
        <p:spPr>
          <a:xfrm>
            <a:off x="9646563" y="2634853"/>
            <a:ext cx="3113603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JPEG Algorithm Overview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9646563" y="3097411"/>
            <a:ext cx="4235053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Review of the 8-step pipeline, focusing on key components.</a:t>
            </a:r>
            <a:endParaRPr lang="en-US" sz="16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8784" y="4183023"/>
            <a:ext cx="213836" cy="213836"/>
          </a:xfrm>
          <a:prstGeom prst="rect">
            <a:avLst/>
          </a:prstGeom>
        </p:spPr>
      </p:pic>
      <p:sp>
        <p:nvSpPr>
          <p:cNvPr id="17" name="Shape 11"/>
          <p:cNvSpPr/>
          <p:nvPr/>
        </p:nvSpPr>
        <p:spPr>
          <a:xfrm>
            <a:off x="748784" y="4489371"/>
            <a:ext cx="4235053" cy="30480"/>
          </a:xfrm>
          <a:prstGeom prst="rect">
            <a:avLst/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2"/>
          <p:cNvSpPr/>
          <p:nvPr/>
        </p:nvSpPr>
        <p:spPr>
          <a:xfrm>
            <a:off x="748784" y="4657249"/>
            <a:ext cx="2974658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</a:t>
            </a:r>
            <a:r>
              <a:rPr lang="en-US" sz="2100" dirty="0">
                <a:solidFill>
                  <a:srgbClr val="E5E5E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7 Key Improvements</a:t>
            </a:r>
            <a:endParaRPr lang="en-US" sz="2100" dirty="0"/>
          </a:p>
        </p:txBody>
      </p:sp>
      <p:sp>
        <p:nvSpPr>
          <p:cNvPr id="19" name="Text 13"/>
          <p:cNvSpPr/>
          <p:nvPr/>
        </p:nvSpPr>
        <p:spPr>
          <a:xfrm>
            <a:off x="748784" y="5119807"/>
            <a:ext cx="4235053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Detailed look at the novel methods developed.</a:t>
            </a:r>
            <a:endParaRPr lang="en-US" sz="1650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97673" y="4183023"/>
            <a:ext cx="213836" cy="213836"/>
          </a:xfrm>
          <a:prstGeom prst="rect">
            <a:avLst/>
          </a:prstGeom>
        </p:spPr>
      </p:pic>
      <p:sp>
        <p:nvSpPr>
          <p:cNvPr id="21" name="Shape 14"/>
          <p:cNvSpPr/>
          <p:nvPr/>
        </p:nvSpPr>
        <p:spPr>
          <a:xfrm>
            <a:off x="5197673" y="4489371"/>
            <a:ext cx="4235053" cy="30480"/>
          </a:xfrm>
          <a:prstGeom prst="rect">
            <a:avLst/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5"/>
          <p:cNvSpPr/>
          <p:nvPr/>
        </p:nvSpPr>
        <p:spPr>
          <a:xfrm>
            <a:off x="5197673" y="4657249"/>
            <a:ext cx="2811304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Implementation Details</a:t>
            </a:r>
            <a:endParaRPr lang="en-US" sz="2100" dirty="0"/>
          </a:p>
        </p:txBody>
      </p:sp>
      <p:sp>
        <p:nvSpPr>
          <p:cNvPr id="23" name="Text 16"/>
          <p:cNvSpPr/>
          <p:nvPr/>
        </p:nvSpPr>
        <p:spPr>
          <a:xfrm>
            <a:off x="5197673" y="5119807"/>
            <a:ext cx="4235053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Technical discussion on integrating enhancements.</a:t>
            </a:r>
            <a:endParaRPr lang="en-US" sz="1650" dirty="0"/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646563" y="4183023"/>
            <a:ext cx="213836" cy="213836"/>
          </a:xfrm>
          <a:prstGeom prst="rect">
            <a:avLst/>
          </a:prstGeom>
        </p:spPr>
      </p:pic>
      <p:sp>
        <p:nvSpPr>
          <p:cNvPr id="25" name="Shape 17"/>
          <p:cNvSpPr/>
          <p:nvPr/>
        </p:nvSpPr>
        <p:spPr>
          <a:xfrm>
            <a:off x="9646563" y="4489371"/>
            <a:ext cx="4235053" cy="30480"/>
          </a:xfrm>
          <a:prstGeom prst="rect">
            <a:avLst/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18"/>
          <p:cNvSpPr/>
          <p:nvPr/>
        </p:nvSpPr>
        <p:spPr>
          <a:xfrm>
            <a:off x="9646563" y="4657249"/>
            <a:ext cx="267438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Results &amp; Analysis</a:t>
            </a:r>
            <a:endParaRPr lang="en-US" sz="2100" dirty="0"/>
          </a:p>
        </p:txBody>
      </p:sp>
      <p:sp>
        <p:nvSpPr>
          <p:cNvPr id="27" name="Text 19"/>
          <p:cNvSpPr/>
          <p:nvPr/>
        </p:nvSpPr>
        <p:spPr>
          <a:xfrm>
            <a:off x="9646563" y="5119807"/>
            <a:ext cx="4235053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Quantifiable impact on compression ratio and PSNR.</a:t>
            </a:r>
            <a:endParaRPr lang="en-US" sz="1650" dirty="0"/>
          </a:p>
        </p:txBody>
      </p:sp>
      <p:pic>
        <p:nvPicPr>
          <p:cNvPr id="2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8784" y="6205418"/>
            <a:ext cx="213836" cy="213836"/>
          </a:xfrm>
          <a:prstGeom prst="rect">
            <a:avLst/>
          </a:prstGeom>
        </p:spPr>
      </p:pic>
      <p:sp>
        <p:nvSpPr>
          <p:cNvPr id="29" name="Shape 20"/>
          <p:cNvSpPr/>
          <p:nvPr/>
        </p:nvSpPr>
        <p:spPr>
          <a:xfrm>
            <a:off x="748784" y="6511766"/>
            <a:ext cx="13132832" cy="30480"/>
          </a:xfrm>
          <a:prstGeom prst="rect">
            <a:avLst/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1"/>
          <p:cNvSpPr/>
          <p:nvPr/>
        </p:nvSpPr>
        <p:spPr>
          <a:xfrm>
            <a:off x="748784" y="6679644"/>
            <a:ext cx="3160633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Conclusion &amp; Future Work</a:t>
            </a:r>
            <a:endParaRPr lang="en-US" sz="2100" dirty="0"/>
          </a:p>
        </p:txBody>
      </p:sp>
      <p:sp>
        <p:nvSpPr>
          <p:cNvPr id="31" name="Text 22"/>
          <p:cNvSpPr/>
          <p:nvPr/>
        </p:nvSpPr>
        <p:spPr>
          <a:xfrm>
            <a:off x="748784" y="7142202"/>
            <a:ext cx="13132832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Summary of achievements and next research steps.</a:t>
            </a:r>
            <a:endParaRPr lang="en-US" sz="165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86BCC8-5DA1-7D9C-496D-8E561054FD9E}"/>
              </a:ext>
            </a:extLst>
          </p:cNvPr>
          <p:cNvSpPr/>
          <p:nvPr/>
        </p:nvSpPr>
        <p:spPr>
          <a:xfrm>
            <a:off x="12874336" y="7699664"/>
            <a:ext cx="1672937" cy="46897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4116" y="674965"/>
            <a:ext cx="2389823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Chapter V: The Road Ahead</a:t>
            </a:r>
            <a:endParaRPr lang="en-US" sz="1500" dirty="0"/>
          </a:p>
        </p:txBody>
      </p:sp>
      <p:sp>
        <p:nvSpPr>
          <p:cNvPr id="3" name="Text 1"/>
          <p:cNvSpPr/>
          <p:nvPr/>
        </p:nvSpPr>
        <p:spPr>
          <a:xfrm>
            <a:off x="544116" y="980003"/>
            <a:ext cx="10082213" cy="485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Driving the Next Generation of Compression: Future Work</a:t>
            </a:r>
            <a:endParaRPr lang="en-US" sz="3050" dirty="0"/>
          </a:p>
        </p:txBody>
      </p:sp>
      <p:sp>
        <p:nvSpPr>
          <p:cNvPr id="4" name="Text 2"/>
          <p:cNvSpPr/>
          <p:nvPr/>
        </p:nvSpPr>
        <p:spPr>
          <a:xfrm>
            <a:off x="544116" y="1699022"/>
            <a:ext cx="13542169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current results establish a strong baseline, but the roadmap involves aggressive optimization and the integration of advanced techniques to push the boundaries of image and video compression.</a:t>
            </a:r>
            <a:endParaRPr lang="en-US" sz="1200" dirty="0"/>
          </a:p>
        </p:txBody>
      </p:sp>
      <p:sp>
        <p:nvSpPr>
          <p:cNvPr id="5" name="Shape 3"/>
          <p:cNvSpPr/>
          <p:nvPr/>
        </p:nvSpPr>
        <p:spPr>
          <a:xfrm>
            <a:off x="7303770" y="2122646"/>
            <a:ext cx="22860" cy="5431988"/>
          </a:xfrm>
          <a:prstGeom prst="roundRect">
            <a:avLst>
              <a:gd name="adj" fmla="val 285676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521256" y="2122646"/>
            <a:ext cx="6771084" cy="2311837"/>
          </a:xfrm>
          <a:prstGeom prst="roundRect">
            <a:avLst>
              <a:gd name="adj" fmla="val 2825"/>
            </a:avLst>
          </a:prstGeom>
          <a:solidFill>
            <a:srgbClr val="E8E8E3"/>
          </a:solidFill>
          <a:ln w="7620">
            <a:solidFill>
              <a:srgbClr val="E5E5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2984063" y="2285643"/>
            <a:ext cx="4152900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Short-Term Milestones (Next 6 Months)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684252" y="2670334"/>
            <a:ext cx="6452711" cy="497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GPU Acceleration:</a:t>
            </a:r>
            <a:r>
              <a:rPr lang="en-US" sz="1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Targeting a 10-50× speedup through CUDA/OpenCL optimization for real-time encoding/decoding.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684252" y="3222188"/>
            <a:ext cx="6452711" cy="497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Arithmetic Coding Integration:</a:t>
            </a:r>
            <a:r>
              <a:rPr lang="en-US" sz="1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Implementing advanced entropy coders for an estimated 5-10% improvement in compression ratio over current Huffman methods.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684252" y="3774043"/>
            <a:ext cx="6452711" cy="497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Machine Learning Integration:</a:t>
            </a:r>
            <a:r>
              <a:rPr lang="en-US" sz="1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Deploying initial ML models for adaptive quantization and rate control to dynamically adjust quality settings.</a:t>
            </a:r>
            <a:endParaRPr lang="en-US" sz="1200" dirty="0"/>
          </a:p>
        </p:txBody>
      </p:sp>
      <p:sp>
        <p:nvSpPr>
          <p:cNvPr id="11" name="Shape 9"/>
          <p:cNvSpPr/>
          <p:nvPr/>
        </p:nvSpPr>
        <p:spPr>
          <a:xfrm>
            <a:off x="7338060" y="4745355"/>
            <a:ext cx="6771084" cy="2809280"/>
          </a:xfrm>
          <a:prstGeom prst="rect">
            <a:avLst/>
          </a:prstGeom>
          <a:solidFill>
            <a:srgbClr val="E8E8E3"/>
          </a:solidFill>
          <a:ln w="7620">
            <a:solidFill>
              <a:srgbClr val="BAB6A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7493437" y="4908352"/>
            <a:ext cx="3344228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Long-Term Vision (12+ Months)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7493437" y="5293043"/>
            <a:ext cx="6452711" cy="746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Hybrid Compression Architecture:</a:t>
            </a:r>
            <a:r>
              <a:rPr lang="en-US" sz="1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Developing a unified framework combining Discrete Cosine Transform (DCT) and Wavelet techniques for optimal performance across various content types.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7493437" y="6093619"/>
            <a:ext cx="6452711" cy="746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Perceptual Loss Functions:</a:t>
            </a:r>
            <a:r>
              <a:rPr lang="en-US" sz="1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Training models using VMAF or similar perceptual metrics to improve subjective quality, focusing on human visual system priorities rather than pure PSNR.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7493437" y="6894195"/>
            <a:ext cx="6452711" cy="497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Real-time Processing at 4K/8K:</a:t>
            </a:r>
            <a:r>
              <a:rPr lang="en-US" sz="1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Achieving full real-time encoding and decoding throughput for ultra-high-definition video streams using specialized hardware acceleration.</a:t>
            </a:r>
            <a:endParaRPr lang="en-US" sz="1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90B950-C9AB-1013-F3B9-D2D6DB4419C6}"/>
              </a:ext>
            </a:extLst>
          </p:cNvPr>
          <p:cNvSpPr/>
          <p:nvPr/>
        </p:nvSpPr>
        <p:spPr>
          <a:xfrm>
            <a:off x="12830922" y="7609046"/>
            <a:ext cx="1687029" cy="59228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9576" y="329684"/>
            <a:ext cx="1498759" cy="187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Chapter VI: Summary</a:t>
            </a:r>
            <a:endParaRPr lang="en-US" sz="1150" dirty="0"/>
          </a:p>
        </p:txBody>
      </p:sp>
      <p:sp>
        <p:nvSpPr>
          <p:cNvPr id="3" name="Text 1"/>
          <p:cNvSpPr/>
          <p:nvPr/>
        </p:nvSpPr>
        <p:spPr>
          <a:xfrm>
            <a:off x="419576" y="564833"/>
            <a:ext cx="8452723" cy="374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Conclusion: Quantifiable Gains and Demonstrated Performance</a:t>
            </a:r>
            <a:endParaRPr lang="en-US" sz="2350" dirty="0"/>
          </a:p>
        </p:txBody>
      </p:sp>
      <p:sp>
        <p:nvSpPr>
          <p:cNvPr id="4" name="Text 2"/>
          <p:cNvSpPr/>
          <p:nvPr/>
        </p:nvSpPr>
        <p:spPr>
          <a:xfrm>
            <a:off x="419576" y="1119307"/>
            <a:ext cx="13791248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prototype has conclusively demonstrated significant technical and efficiency improvements over standard compression methodologies, delivering superior quality at lower bitrates.</a:t>
            </a:r>
            <a:endParaRPr lang="en-US" sz="900" dirty="0"/>
          </a:p>
        </p:txBody>
      </p:sp>
      <p:sp>
        <p:nvSpPr>
          <p:cNvPr id="5" name="Text 3"/>
          <p:cNvSpPr/>
          <p:nvPr/>
        </p:nvSpPr>
        <p:spPr>
          <a:xfrm>
            <a:off x="419576" y="1505783"/>
            <a:ext cx="3335417" cy="395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3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+1.39</a:t>
            </a:r>
            <a:endParaRPr lang="en-US" sz="3100" dirty="0"/>
          </a:p>
        </p:txBody>
      </p:sp>
      <p:sp>
        <p:nvSpPr>
          <p:cNvPr id="6" name="Text 4"/>
          <p:cNvSpPr/>
          <p:nvPr/>
        </p:nvSpPr>
        <p:spPr>
          <a:xfrm>
            <a:off x="1337905" y="2051209"/>
            <a:ext cx="1498759" cy="187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PSNR Improvement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419576" y="2310408"/>
            <a:ext cx="3335417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Objective image quality increase (dB)</a:t>
            </a:r>
            <a:endParaRPr lang="en-US" sz="900" dirty="0"/>
          </a:p>
        </p:txBody>
      </p:sp>
      <p:sp>
        <p:nvSpPr>
          <p:cNvPr id="8" name="Text 6"/>
          <p:cNvSpPr/>
          <p:nvPr/>
        </p:nvSpPr>
        <p:spPr>
          <a:xfrm>
            <a:off x="3904774" y="1505783"/>
            <a:ext cx="3335536" cy="395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3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1.54×</a:t>
            </a:r>
            <a:endParaRPr lang="en-US" sz="3100" dirty="0"/>
          </a:p>
        </p:txBody>
      </p:sp>
      <p:sp>
        <p:nvSpPr>
          <p:cNvPr id="9" name="Text 7"/>
          <p:cNvSpPr/>
          <p:nvPr/>
        </p:nvSpPr>
        <p:spPr>
          <a:xfrm>
            <a:off x="4823103" y="2051209"/>
            <a:ext cx="1498759" cy="187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Compression Ratio</a:t>
            </a:r>
            <a:endParaRPr lang="en-US" sz="1150" dirty="0"/>
          </a:p>
        </p:txBody>
      </p:sp>
      <p:sp>
        <p:nvSpPr>
          <p:cNvPr id="10" name="Text 8"/>
          <p:cNvSpPr/>
          <p:nvPr/>
        </p:nvSpPr>
        <p:spPr>
          <a:xfrm>
            <a:off x="3904774" y="2310408"/>
            <a:ext cx="3335536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Factor of improved compression efficiency</a:t>
            </a:r>
            <a:endParaRPr lang="en-US" sz="900" dirty="0"/>
          </a:p>
        </p:txBody>
      </p:sp>
      <p:sp>
        <p:nvSpPr>
          <p:cNvPr id="11" name="Text 9"/>
          <p:cNvSpPr/>
          <p:nvPr/>
        </p:nvSpPr>
        <p:spPr>
          <a:xfrm>
            <a:off x="7390090" y="1505783"/>
            <a:ext cx="3335417" cy="395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3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35%</a:t>
            </a:r>
            <a:endParaRPr lang="en-US" sz="3100" dirty="0"/>
          </a:p>
        </p:txBody>
      </p:sp>
      <p:sp>
        <p:nvSpPr>
          <p:cNvPr id="12" name="Text 10"/>
          <p:cNvSpPr/>
          <p:nvPr/>
        </p:nvSpPr>
        <p:spPr>
          <a:xfrm>
            <a:off x="8308419" y="2051209"/>
            <a:ext cx="1498759" cy="187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Smaller Files</a:t>
            </a:r>
            <a:endParaRPr lang="en-US" sz="1150" dirty="0"/>
          </a:p>
        </p:txBody>
      </p:sp>
      <p:sp>
        <p:nvSpPr>
          <p:cNvPr id="13" name="Text 11"/>
          <p:cNvSpPr/>
          <p:nvPr/>
        </p:nvSpPr>
        <p:spPr>
          <a:xfrm>
            <a:off x="7390090" y="2310408"/>
            <a:ext cx="3335417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Average reduction in file size for equivalent quality</a:t>
            </a:r>
            <a:endParaRPr lang="en-US" sz="900" dirty="0"/>
          </a:p>
        </p:txBody>
      </p:sp>
      <p:sp>
        <p:nvSpPr>
          <p:cNvPr id="14" name="Text 12"/>
          <p:cNvSpPr/>
          <p:nvPr/>
        </p:nvSpPr>
        <p:spPr>
          <a:xfrm>
            <a:off x="10875288" y="1505783"/>
            <a:ext cx="3335536" cy="395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3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60%</a:t>
            </a:r>
            <a:endParaRPr lang="en-US" sz="3100" dirty="0"/>
          </a:p>
        </p:txBody>
      </p:sp>
      <p:sp>
        <p:nvSpPr>
          <p:cNvPr id="15" name="Text 13"/>
          <p:cNvSpPr/>
          <p:nvPr/>
        </p:nvSpPr>
        <p:spPr>
          <a:xfrm>
            <a:off x="11793617" y="2051209"/>
            <a:ext cx="1498759" cy="187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Artifact Reduction</a:t>
            </a:r>
            <a:endParaRPr lang="en-US" sz="1150" dirty="0"/>
          </a:p>
        </p:txBody>
      </p:sp>
      <p:sp>
        <p:nvSpPr>
          <p:cNvPr id="16" name="Text 14"/>
          <p:cNvSpPr/>
          <p:nvPr/>
        </p:nvSpPr>
        <p:spPr>
          <a:xfrm>
            <a:off x="10875288" y="2310408"/>
            <a:ext cx="3335536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Fewer visible blocking and ringing artifacts</a:t>
            </a:r>
            <a:endParaRPr lang="en-US" sz="900" dirty="0"/>
          </a:p>
        </p:txBody>
      </p:sp>
      <p:sp>
        <p:nvSpPr>
          <p:cNvPr id="17" name="Text 15"/>
          <p:cNvSpPr/>
          <p:nvPr/>
        </p:nvSpPr>
        <p:spPr>
          <a:xfrm>
            <a:off x="599361" y="2816781"/>
            <a:ext cx="13611463" cy="449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technical validation confirms that a novel, hybrid approach to compression can significantly surpass existing industry standards in both objective metrics and visual fidelity.</a:t>
            </a:r>
            <a:endParaRPr lang="en-US" sz="1400" dirty="0"/>
          </a:p>
        </p:txBody>
      </p:sp>
      <p:sp>
        <p:nvSpPr>
          <p:cNvPr id="18" name="Shape 16"/>
          <p:cNvSpPr/>
          <p:nvPr/>
        </p:nvSpPr>
        <p:spPr>
          <a:xfrm>
            <a:off x="419576" y="2636996"/>
            <a:ext cx="15240" cy="809149"/>
          </a:xfrm>
          <a:prstGeom prst="rect">
            <a:avLst/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419576" y="3700820"/>
            <a:ext cx="2398038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Takeaways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419576" y="4120396"/>
            <a:ext cx="8157686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Achieved superior objective quality (+1.39 dB PSNR) at competitive bitrates.</a:t>
            </a:r>
            <a:endParaRPr lang="en-US" sz="900" dirty="0"/>
          </a:p>
        </p:txBody>
      </p:sp>
      <p:sp>
        <p:nvSpPr>
          <p:cNvPr id="21" name="Text 19"/>
          <p:cNvSpPr/>
          <p:nvPr/>
        </p:nvSpPr>
        <p:spPr>
          <a:xfrm>
            <a:off x="419576" y="4354116"/>
            <a:ext cx="8157686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Demonstrated a 35% reduction in file size while maintaining high fidelity.</a:t>
            </a:r>
            <a:endParaRPr lang="en-US" sz="900" dirty="0"/>
          </a:p>
        </p:txBody>
      </p:sp>
      <p:sp>
        <p:nvSpPr>
          <p:cNvPr id="22" name="Text 20"/>
          <p:cNvSpPr/>
          <p:nvPr/>
        </p:nvSpPr>
        <p:spPr>
          <a:xfrm>
            <a:off x="419576" y="4587835"/>
            <a:ext cx="8157686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Eliminated major visual defects like blocking artifacts through advanced de-ringing filters.</a:t>
            </a:r>
            <a:endParaRPr lang="en-US" sz="900" dirty="0"/>
          </a:p>
        </p:txBody>
      </p:sp>
      <p:sp>
        <p:nvSpPr>
          <p:cNvPr id="23" name="Text 21"/>
          <p:cNvSpPr/>
          <p:nvPr/>
        </p:nvSpPr>
        <p:spPr>
          <a:xfrm>
            <a:off x="419576" y="4821555"/>
            <a:ext cx="8157686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Validated full-color support (YCbCr 4:4:4) without performance penalty.</a:t>
            </a:r>
            <a:endParaRPr lang="en-US" sz="900" dirty="0"/>
          </a:p>
        </p:txBody>
      </p:sp>
      <p:pic>
        <p:nvPicPr>
          <p:cNvPr id="2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300" y="3715703"/>
            <a:ext cx="5341025" cy="534102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8280442-8E99-BEA8-1D81-50DCA4354077}"/>
              </a:ext>
            </a:extLst>
          </p:cNvPr>
          <p:cNvSpPr/>
          <p:nvPr/>
        </p:nvSpPr>
        <p:spPr>
          <a:xfrm>
            <a:off x="14210824" y="7710055"/>
            <a:ext cx="307539" cy="51954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5438" y="603290"/>
            <a:ext cx="12707541" cy="576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Introduction: The Imperative for Efficient Image Compression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45438" y="1640443"/>
            <a:ext cx="6516172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Why Image Compression Matters in Modern Systems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645438" y="2170390"/>
            <a:ext cx="7134225" cy="885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prevalence of high-resolution digital media demands extremely efficient methods for data handling. Uncompressed images consume vast resources, making storage and transmission prohibitively slow and expensive.</a:t>
            </a:r>
            <a:endParaRPr lang="en-US" sz="1450" dirty="0"/>
          </a:p>
        </p:txBody>
      </p:sp>
      <p:sp>
        <p:nvSpPr>
          <p:cNvPr id="5" name="Shape 3"/>
          <p:cNvSpPr/>
          <p:nvPr/>
        </p:nvSpPr>
        <p:spPr>
          <a:xfrm>
            <a:off x="645438" y="3262908"/>
            <a:ext cx="7134225" cy="1181814"/>
          </a:xfrm>
          <a:prstGeom prst="roundRect">
            <a:avLst>
              <a:gd name="adj" fmla="val 9285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622578" y="3262908"/>
            <a:ext cx="91440" cy="1181814"/>
          </a:xfrm>
          <a:prstGeom prst="roundRect">
            <a:avLst>
              <a:gd name="adj" fmla="val 84705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921187" y="3470077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Scale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921187" y="3942517"/>
            <a:ext cx="6651308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single </a:t>
            </a:r>
            <a:r>
              <a:rPr lang="en-US" sz="14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1920×1080 RGB image</a:t>
            </a: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requires approximately </a:t>
            </a:r>
            <a:r>
              <a:rPr lang="en-US" sz="14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6.2 MB</a:t>
            </a: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of storage.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645438" y="4629031"/>
            <a:ext cx="7134225" cy="1476851"/>
          </a:xfrm>
          <a:prstGeom prst="roundRect">
            <a:avLst>
              <a:gd name="adj" fmla="val 743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622578" y="4629031"/>
            <a:ext cx="91440" cy="1476851"/>
          </a:xfrm>
          <a:prstGeom prst="roundRect">
            <a:avLst>
              <a:gd name="adj" fmla="val 84705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921187" y="4836200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Ubiquity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921187" y="5308640"/>
            <a:ext cx="6651308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Critical across domains: </a:t>
            </a:r>
            <a:r>
              <a:rPr lang="en-US" sz="14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web content, mobile communication, medical imaging (DICOM), and satellite telemetry.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645438" y="6313289"/>
            <a:ext cx="7134225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project's goal is to implement the foundational JPEG standard (the most widely used since 1992) and </a:t>
            </a:r>
            <a:r>
              <a:rPr lang="en-US" sz="14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develop improvements for better compression with higher quality.</a:t>
            </a:r>
            <a:endParaRPr lang="en-US" sz="145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7101" y="1663541"/>
            <a:ext cx="5755362" cy="575536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D4BB172-94B4-B3F8-6D61-9D6978ED809D}"/>
              </a:ext>
            </a:extLst>
          </p:cNvPr>
          <p:cNvSpPr/>
          <p:nvPr/>
        </p:nvSpPr>
        <p:spPr>
          <a:xfrm>
            <a:off x="12874336" y="7699664"/>
            <a:ext cx="1672937" cy="46897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69977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Problem Statement: Core Limitations of Standard JPEG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While robust, the standard JPEG algorithm relies on static parameters that lead to visible quality degradation, particularly at high compression ratios.</a:t>
            </a:r>
            <a:endParaRPr lang="en-US" sz="850" dirty="0"/>
          </a:p>
        </p:txBody>
      </p:sp>
      <p:sp>
        <p:nvSpPr>
          <p:cNvPr id="4" name="Shape 2"/>
          <p:cNvSpPr/>
          <p:nvPr/>
        </p:nvSpPr>
        <p:spPr>
          <a:xfrm>
            <a:off x="396835" y="1201936"/>
            <a:ext cx="6861691" cy="1122045"/>
          </a:xfrm>
          <a:prstGeom prst="roundRect">
            <a:avLst>
              <a:gd name="adj" fmla="val 4245"/>
            </a:avLst>
          </a:prstGeom>
          <a:solidFill>
            <a:srgbClr val="E8E8E3"/>
          </a:solidFill>
          <a:ln w="7620">
            <a:solidFill>
              <a:srgbClr val="D3C1B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517803" y="1322903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D3C1B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1386" y="1416487"/>
            <a:ext cx="152995" cy="15299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17803" y="177641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Blocking Artifacts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517803" y="2021562"/>
            <a:ext cx="661975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Visible </a:t>
            </a:r>
            <a:r>
              <a:rPr lang="en-US" sz="8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8×8 grid boundaries</a:t>
            </a: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resulting from independent block processing.</a:t>
            </a:r>
            <a:endParaRPr lang="en-US" sz="850" dirty="0"/>
          </a:p>
        </p:txBody>
      </p:sp>
      <p:sp>
        <p:nvSpPr>
          <p:cNvPr id="9" name="Shape 6"/>
          <p:cNvSpPr/>
          <p:nvPr/>
        </p:nvSpPr>
        <p:spPr>
          <a:xfrm>
            <a:off x="7371874" y="1201936"/>
            <a:ext cx="6861691" cy="1122045"/>
          </a:xfrm>
          <a:prstGeom prst="roundRect">
            <a:avLst>
              <a:gd name="adj" fmla="val 4245"/>
            </a:avLst>
          </a:prstGeom>
          <a:solidFill>
            <a:srgbClr val="E8E8E3"/>
          </a:solidFill>
          <a:ln w="7620">
            <a:solidFill>
              <a:srgbClr val="BAB6A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7492841" y="1322903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BAB6A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86424" y="1416487"/>
            <a:ext cx="152995" cy="152995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492841" y="177641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Fixed Block Size</a:t>
            </a:r>
            <a:endParaRPr lang="en-US" sz="1100" dirty="0"/>
          </a:p>
        </p:txBody>
      </p:sp>
      <p:sp>
        <p:nvSpPr>
          <p:cNvPr id="13" name="Text 9"/>
          <p:cNvSpPr/>
          <p:nvPr/>
        </p:nvSpPr>
        <p:spPr>
          <a:xfrm>
            <a:off x="7492841" y="2021562"/>
            <a:ext cx="661975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Using a mandatory 8×8 block size for all content, regardless of local texture or detail complexity.</a:t>
            </a:r>
            <a:endParaRPr lang="en-US" sz="850" dirty="0"/>
          </a:p>
        </p:txBody>
      </p:sp>
      <p:sp>
        <p:nvSpPr>
          <p:cNvPr id="14" name="Shape 10"/>
          <p:cNvSpPr/>
          <p:nvPr/>
        </p:nvSpPr>
        <p:spPr>
          <a:xfrm>
            <a:off x="396835" y="2437328"/>
            <a:ext cx="6861691" cy="1122045"/>
          </a:xfrm>
          <a:prstGeom prst="roundRect">
            <a:avLst>
              <a:gd name="adj" fmla="val 4245"/>
            </a:avLst>
          </a:prstGeom>
          <a:solidFill>
            <a:srgbClr val="E8E8E3"/>
          </a:solidFill>
          <a:ln w="7620">
            <a:solidFill>
              <a:srgbClr val="D3C1B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1"/>
          <p:cNvSpPr/>
          <p:nvPr/>
        </p:nvSpPr>
        <p:spPr>
          <a:xfrm>
            <a:off x="517803" y="2558296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D3C1B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1386" y="2651879"/>
            <a:ext cx="152995" cy="152995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517803" y="301180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Uniform Quantization</a:t>
            </a:r>
            <a:endParaRPr lang="en-US" sz="1100" dirty="0"/>
          </a:p>
        </p:txBody>
      </p:sp>
      <p:sp>
        <p:nvSpPr>
          <p:cNvPr id="18" name="Text 13"/>
          <p:cNvSpPr/>
          <p:nvPr/>
        </p:nvSpPr>
        <p:spPr>
          <a:xfrm>
            <a:off x="517803" y="3256955"/>
            <a:ext cx="661975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Applying the same quantization matrix to all blocks; </a:t>
            </a:r>
            <a:r>
              <a:rPr lang="en-US" sz="8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fails to adapt</a:t>
            </a: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to image content or perceptual importance.</a:t>
            </a:r>
            <a:endParaRPr lang="en-US" sz="850" dirty="0"/>
          </a:p>
        </p:txBody>
      </p:sp>
      <p:sp>
        <p:nvSpPr>
          <p:cNvPr id="19" name="Shape 14"/>
          <p:cNvSpPr/>
          <p:nvPr/>
        </p:nvSpPr>
        <p:spPr>
          <a:xfrm>
            <a:off x="7371874" y="2437328"/>
            <a:ext cx="6861691" cy="1122045"/>
          </a:xfrm>
          <a:prstGeom prst="roundRect">
            <a:avLst>
              <a:gd name="adj" fmla="val 4245"/>
            </a:avLst>
          </a:prstGeom>
          <a:solidFill>
            <a:srgbClr val="E8E8E3"/>
          </a:solidFill>
          <a:ln w="7620">
            <a:solidFill>
              <a:srgbClr val="BAB6A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5"/>
          <p:cNvSpPr/>
          <p:nvPr/>
        </p:nvSpPr>
        <p:spPr>
          <a:xfrm>
            <a:off x="7492841" y="2558296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BAB6A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86424" y="2651879"/>
            <a:ext cx="152995" cy="152995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492841" y="3011805"/>
            <a:ext cx="1473160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Poor Edge Preservation</a:t>
            </a:r>
            <a:endParaRPr lang="en-US" sz="1100" dirty="0"/>
          </a:p>
        </p:txBody>
      </p:sp>
      <p:sp>
        <p:nvSpPr>
          <p:cNvPr id="23" name="Text 17"/>
          <p:cNvSpPr/>
          <p:nvPr/>
        </p:nvSpPr>
        <p:spPr>
          <a:xfrm>
            <a:off x="7492841" y="3256955"/>
            <a:ext cx="661975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High-frequency information (edges, textures) is disproportionately lost during uniform quantization.</a:t>
            </a:r>
            <a:endParaRPr lang="en-US" sz="850" dirty="0"/>
          </a:p>
        </p:txBody>
      </p:sp>
      <p:sp>
        <p:nvSpPr>
          <p:cNvPr id="24" name="Shape 18"/>
          <p:cNvSpPr/>
          <p:nvPr/>
        </p:nvSpPr>
        <p:spPr>
          <a:xfrm>
            <a:off x="396835" y="3672721"/>
            <a:ext cx="6861691" cy="1122045"/>
          </a:xfrm>
          <a:prstGeom prst="roundRect">
            <a:avLst>
              <a:gd name="adj" fmla="val 4245"/>
            </a:avLst>
          </a:prstGeom>
          <a:solidFill>
            <a:srgbClr val="E8E8E3"/>
          </a:solidFill>
          <a:ln w="7620">
            <a:solidFill>
              <a:srgbClr val="D3C1B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Shape 19"/>
          <p:cNvSpPr/>
          <p:nvPr/>
        </p:nvSpPr>
        <p:spPr>
          <a:xfrm>
            <a:off x="517803" y="3793688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D3C1B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1386" y="3887272"/>
            <a:ext cx="152995" cy="152995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517803" y="4247198"/>
            <a:ext cx="157626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Limited Color Processing</a:t>
            </a:r>
            <a:endParaRPr lang="en-US" sz="1100" dirty="0"/>
          </a:p>
        </p:txBody>
      </p:sp>
      <p:sp>
        <p:nvSpPr>
          <p:cNvPr id="28" name="Text 21"/>
          <p:cNvSpPr/>
          <p:nvPr/>
        </p:nvSpPr>
        <p:spPr>
          <a:xfrm>
            <a:off x="517803" y="4492347"/>
            <a:ext cx="661975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Standard chroma subsampling (4:2:0) can lead to color bleeding, especially in sharp color transitions.</a:t>
            </a:r>
            <a:endParaRPr lang="en-US" sz="850" dirty="0"/>
          </a:p>
        </p:txBody>
      </p:sp>
      <p:sp>
        <p:nvSpPr>
          <p:cNvPr id="29" name="Shape 22"/>
          <p:cNvSpPr/>
          <p:nvPr/>
        </p:nvSpPr>
        <p:spPr>
          <a:xfrm>
            <a:off x="7371874" y="3672721"/>
            <a:ext cx="6861691" cy="1122045"/>
          </a:xfrm>
          <a:prstGeom prst="roundRect">
            <a:avLst>
              <a:gd name="adj" fmla="val 4245"/>
            </a:avLst>
          </a:prstGeom>
          <a:solidFill>
            <a:srgbClr val="E8E8E3"/>
          </a:solidFill>
          <a:ln w="7620">
            <a:solidFill>
              <a:srgbClr val="BAB6A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0" name="Shape 23"/>
          <p:cNvSpPr/>
          <p:nvPr/>
        </p:nvSpPr>
        <p:spPr>
          <a:xfrm>
            <a:off x="7492841" y="3793688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BAB6A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1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86424" y="3887272"/>
            <a:ext cx="152995" cy="152995"/>
          </a:xfrm>
          <a:prstGeom prst="rect">
            <a:avLst/>
          </a:prstGeom>
        </p:spPr>
      </p:pic>
      <p:sp>
        <p:nvSpPr>
          <p:cNvPr id="32" name="Text 24"/>
          <p:cNvSpPr/>
          <p:nvPr/>
        </p:nvSpPr>
        <p:spPr>
          <a:xfrm>
            <a:off x="7492841" y="4247198"/>
            <a:ext cx="161508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Suboptimal Bit Allocation</a:t>
            </a:r>
            <a:endParaRPr lang="en-US" sz="1100" dirty="0"/>
          </a:p>
        </p:txBody>
      </p:sp>
      <p:sp>
        <p:nvSpPr>
          <p:cNvPr id="33" name="Text 25"/>
          <p:cNvSpPr/>
          <p:nvPr/>
        </p:nvSpPr>
        <p:spPr>
          <a:xfrm>
            <a:off x="7492841" y="4492347"/>
            <a:ext cx="661975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fixed Huffman tables are not optimal for every specific image content, leading to lower-than-possible compression ratios.</a:t>
            </a:r>
            <a:endParaRPr lang="en-US" sz="850" dirty="0"/>
          </a:p>
        </p:txBody>
      </p:sp>
      <p:sp>
        <p:nvSpPr>
          <p:cNvPr id="34" name="Text 26"/>
          <p:cNvSpPr/>
          <p:nvPr/>
        </p:nvSpPr>
        <p:spPr>
          <a:xfrm>
            <a:off x="566857" y="5049798"/>
            <a:ext cx="1366670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central challenge: Can we improve compression </a:t>
            </a:r>
            <a:r>
              <a:rPr lang="en-US" sz="11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AND</a:t>
            </a:r>
            <a:r>
              <a:rPr lang="en-US" sz="11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perceived quality simultaneously by introducing content-awareness?</a:t>
            </a:r>
            <a:endParaRPr lang="en-US" sz="1100" dirty="0"/>
          </a:p>
        </p:txBody>
      </p:sp>
      <p:sp>
        <p:nvSpPr>
          <p:cNvPr id="35" name="Shape 27"/>
          <p:cNvSpPr/>
          <p:nvPr/>
        </p:nvSpPr>
        <p:spPr>
          <a:xfrm>
            <a:off x="396835" y="4922282"/>
            <a:ext cx="15240" cy="481846"/>
          </a:xfrm>
          <a:prstGeom prst="rect">
            <a:avLst/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081228B-A8B5-7B31-FF0B-1F337BF28921}"/>
              </a:ext>
            </a:extLst>
          </p:cNvPr>
          <p:cNvSpPr/>
          <p:nvPr/>
        </p:nvSpPr>
        <p:spPr>
          <a:xfrm>
            <a:off x="12874336" y="7699664"/>
            <a:ext cx="1672937" cy="46897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8141" y="466249"/>
            <a:ext cx="7960519" cy="105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Project Objectives: Implementation and Enhancement Strategy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078141" y="1776413"/>
            <a:ext cx="7960519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project was structured around two phases: faithful implementation of the baseline standard and the iterative development of content-aware improvements.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6078141" y="2507575"/>
            <a:ext cx="676275" cy="1244679"/>
          </a:xfrm>
          <a:prstGeom prst="roundRect">
            <a:avLst>
              <a:gd name="adj" fmla="val 360007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9477" y="3003113"/>
            <a:ext cx="253603" cy="2536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923484" y="2676644"/>
            <a:ext cx="2355413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Baseline Implementation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6923484" y="3042166"/>
            <a:ext cx="7115175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Successfully implemented standard JPEG pipeline based on technical literature and specifications.</a:t>
            </a:r>
            <a:endParaRPr lang="en-US" sz="1300" dirty="0"/>
          </a:p>
        </p:txBody>
      </p:sp>
      <p:sp>
        <p:nvSpPr>
          <p:cNvPr id="9" name="Shape 5"/>
          <p:cNvSpPr/>
          <p:nvPr/>
        </p:nvSpPr>
        <p:spPr>
          <a:xfrm>
            <a:off x="6078141" y="3921323"/>
            <a:ext cx="676275" cy="1244679"/>
          </a:xfrm>
          <a:prstGeom prst="roundRect">
            <a:avLst>
              <a:gd name="adj" fmla="val 360007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9477" y="4416862"/>
            <a:ext cx="253603" cy="25360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923484" y="4090392"/>
            <a:ext cx="2805946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Identify &amp; Analyze Drawbacks</a:t>
            </a:r>
            <a:endParaRPr lang="en-US" sz="1650" dirty="0"/>
          </a:p>
        </p:txBody>
      </p:sp>
      <p:sp>
        <p:nvSpPr>
          <p:cNvPr id="12" name="Text 7"/>
          <p:cNvSpPr/>
          <p:nvPr/>
        </p:nvSpPr>
        <p:spPr>
          <a:xfrm>
            <a:off x="6923484" y="4455914"/>
            <a:ext cx="7115175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Systematically benchmarked the baseline implementation to pinpoint specific failure modes (e.g., blocking artifacts).</a:t>
            </a:r>
            <a:endParaRPr lang="en-US" sz="1300" dirty="0"/>
          </a:p>
        </p:txBody>
      </p:sp>
      <p:sp>
        <p:nvSpPr>
          <p:cNvPr id="13" name="Shape 8"/>
          <p:cNvSpPr/>
          <p:nvPr/>
        </p:nvSpPr>
        <p:spPr>
          <a:xfrm>
            <a:off x="6078141" y="5335072"/>
            <a:ext cx="676275" cy="1014413"/>
          </a:xfrm>
          <a:prstGeom prst="roundRect">
            <a:avLst>
              <a:gd name="adj" fmla="val 360007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89477" y="5715476"/>
            <a:ext cx="253603" cy="253603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923484" y="5504140"/>
            <a:ext cx="2747605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Develop </a:t>
            </a:r>
            <a:r>
              <a:rPr lang="en-US" sz="1650" dirty="0">
                <a:solidFill>
                  <a:srgbClr val="E5E5E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7 Key Improvements</a:t>
            </a:r>
            <a:endParaRPr lang="en-US" sz="1650" dirty="0"/>
          </a:p>
        </p:txBody>
      </p:sp>
      <p:sp>
        <p:nvSpPr>
          <p:cNvPr id="16" name="Text 10"/>
          <p:cNvSpPr/>
          <p:nvPr/>
        </p:nvSpPr>
        <p:spPr>
          <a:xfrm>
            <a:off x="6923484" y="5869662"/>
            <a:ext cx="7115175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Designed and integrated novel adaptive techniques focusing on perceptual metrics.</a:t>
            </a:r>
            <a:endParaRPr lang="en-US" sz="1300" dirty="0"/>
          </a:p>
        </p:txBody>
      </p:sp>
      <p:sp>
        <p:nvSpPr>
          <p:cNvPr id="17" name="Shape 11"/>
          <p:cNvSpPr/>
          <p:nvPr/>
        </p:nvSpPr>
        <p:spPr>
          <a:xfrm>
            <a:off x="6078141" y="6518553"/>
            <a:ext cx="676275" cy="1244679"/>
          </a:xfrm>
          <a:prstGeom prst="roundRect">
            <a:avLst>
              <a:gd name="adj" fmla="val 360007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89477" y="7014091"/>
            <a:ext cx="253603" cy="253603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6923484" y="6687622"/>
            <a:ext cx="2113359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Targeted Metrics</a:t>
            </a:r>
            <a:endParaRPr lang="en-US" sz="1650" dirty="0"/>
          </a:p>
        </p:txBody>
      </p:sp>
      <p:sp>
        <p:nvSpPr>
          <p:cNvPr id="20" name="Text 13"/>
          <p:cNvSpPr/>
          <p:nvPr/>
        </p:nvSpPr>
        <p:spPr>
          <a:xfrm>
            <a:off x="6923484" y="7053143"/>
            <a:ext cx="7115175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Achieve better compression ratios while improving image quality (PSNR/SSIM) and significantly reducing blocking artifacts.</a:t>
            </a:r>
            <a:endParaRPr lang="en-US" sz="13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FFA0E6-0DD5-23E6-E711-C430F8C5FAE1}"/>
              </a:ext>
            </a:extLst>
          </p:cNvPr>
          <p:cNvSpPr/>
          <p:nvPr/>
        </p:nvSpPr>
        <p:spPr>
          <a:xfrm>
            <a:off x="12874336" y="7699664"/>
            <a:ext cx="1672937" cy="46897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6635" y="547330"/>
            <a:ext cx="10169009" cy="622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JPEG Compression Pipeline: The 8 Core Steps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696635" y="1567458"/>
            <a:ext cx="13237131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baseline JPEG process converts a continuous image signal into a lossy, compressed bitstream.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2311598" y="2248733"/>
            <a:ext cx="2488168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1-2. Pre-Processing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696635" y="2679144"/>
            <a:ext cx="4103132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RGB to YCbCr conversion and Chroma Subsampling (e.g., 4:2:0).</a:t>
            </a:r>
            <a:endParaRPr lang="en-US" sz="15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720" y="2109787"/>
            <a:ext cx="4632960" cy="4632960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8981" y="2754570"/>
            <a:ext cx="297775" cy="2977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830633" y="2248733"/>
            <a:ext cx="2625447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3-4. Blocking &amp; Shifting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9830633" y="2679144"/>
            <a:ext cx="4103132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Image divided into 8×8 blocks. Pixel values shifted from [0, 255] to [-128, 127].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8720" y="2109787"/>
            <a:ext cx="4632960" cy="4632960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06442" y="3033296"/>
            <a:ext cx="297775" cy="29777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029706" y="3892510"/>
            <a:ext cx="2488168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5. DCT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10029706" y="4322921"/>
            <a:ext cx="3904059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Discrete Cosine Transform applied to convert spatial domain to frequency domain.</a:t>
            </a:r>
            <a:endParaRPr lang="en-US" sz="15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8720" y="2109787"/>
            <a:ext cx="4632960" cy="4632960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63655" y="4556105"/>
            <a:ext cx="297775" cy="297775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30633" y="5536287"/>
            <a:ext cx="2488168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6. Quantization</a:t>
            </a:r>
            <a:endParaRPr lang="en-US" sz="1950" dirty="0"/>
          </a:p>
        </p:txBody>
      </p:sp>
      <p:sp>
        <p:nvSpPr>
          <p:cNvPr id="17" name="Text 9"/>
          <p:cNvSpPr/>
          <p:nvPr/>
        </p:nvSpPr>
        <p:spPr>
          <a:xfrm>
            <a:off x="9830633" y="5966698"/>
            <a:ext cx="4103132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5E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lossy step.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Coefficients are divided and rounded, removing high-frequency data.</a:t>
            </a:r>
            <a:endParaRPr lang="en-US" sz="15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98720" y="2109787"/>
            <a:ext cx="4632960" cy="4632960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23525" y="5800070"/>
            <a:ext cx="297775" cy="297775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2311598" y="5536287"/>
            <a:ext cx="2488168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7. Serialization</a:t>
            </a:r>
            <a:endParaRPr lang="en-US" sz="1950" dirty="0"/>
          </a:p>
        </p:txBody>
      </p:sp>
      <p:sp>
        <p:nvSpPr>
          <p:cNvPr id="21" name="Text 11"/>
          <p:cNvSpPr/>
          <p:nvPr/>
        </p:nvSpPr>
        <p:spPr>
          <a:xfrm>
            <a:off x="696635" y="5966698"/>
            <a:ext cx="4103132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Zigzag scanning orders coefficients for efficient run-length and entropy encoding.</a:t>
            </a:r>
            <a:endParaRPr lang="en-US" sz="1550" dirty="0"/>
          </a:p>
        </p:txBody>
      </p:sp>
      <p:pic>
        <p:nvPicPr>
          <p:cNvPr id="22" name="Image 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98720" y="2109787"/>
            <a:ext cx="4632960" cy="4632960"/>
          </a:xfrm>
          <a:prstGeom prst="rect">
            <a:avLst/>
          </a:prstGeom>
        </p:spPr>
      </p:pic>
      <p:pic>
        <p:nvPicPr>
          <p:cNvPr id="23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126063" y="5521345"/>
            <a:ext cx="297775" cy="297775"/>
          </a:xfrm>
          <a:prstGeom prst="rect">
            <a:avLst/>
          </a:prstGeom>
        </p:spPr>
      </p:pic>
      <p:sp>
        <p:nvSpPr>
          <p:cNvPr id="24" name="Text 12"/>
          <p:cNvSpPr/>
          <p:nvPr/>
        </p:nvSpPr>
        <p:spPr>
          <a:xfrm>
            <a:off x="2112526" y="3892510"/>
            <a:ext cx="2488168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8. Entropy Encoding</a:t>
            </a:r>
            <a:endParaRPr lang="en-US" sz="1950" dirty="0"/>
          </a:p>
        </p:txBody>
      </p:sp>
      <p:sp>
        <p:nvSpPr>
          <p:cNvPr id="25" name="Text 13"/>
          <p:cNvSpPr/>
          <p:nvPr/>
        </p:nvSpPr>
        <p:spPr>
          <a:xfrm>
            <a:off x="696635" y="4322921"/>
            <a:ext cx="3904059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Lossless compression using Huffman or Arithmetic coding for final file size reduction.</a:t>
            </a:r>
            <a:endParaRPr lang="en-US" sz="1550" dirty="0"/>
          </a:p>
        </p:txBody>
      </p:sp>
      <p:pic>
        <p:nvPicPr>
          <p:cNvPr id="26" name="Image 10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98720" y="2109787"/>
            <a:ext cx="4632960" cy="4632960"/>
          </a:xfrm>
          <a:prstGeom prst="rect">
            <a:avLst/>
          </a:prstGeom>
        </p:spPr>
      </p:pic>
      <p:pic>
        <p:nvPicPr>
          <p:cNvPr id="27" name="Image 11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68851" y="3998535"/>
            <a:ext cx="297775" cy="297775"/>
          </a:xfrm>
          <a:prstGeom prst="rect">
            <a:avLst/>
          </a:prstGeom>
        </p:spPr>
      </p:pic>
      <p:sp>
        <p:nvSpPr>
          <p:cNvPr id="28" name="Shape 14"/>
          <p:cNvSpPr/>
          <p:nvPr/>
        </p:nvSpPr>
        <p:spPr>
          <a:xfrm>
            <a:off x="696635" y="6966585"/>
            <a:ext cx="13237131" cy="845582"/>
          </a:xfrm>
          <a:prstGeom prst="roundRect">
            <a:avLst>
              <a:gd name="adj" fmla="val 9887"/>
            </a:avLst>
          </a:prstGeom>
          <a:solidFill>
            <a:srgbClr val="DCDCD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9" name="Image 12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95588" y="7269599"/>
            <a:ext cx="248722" cy="198953"/>
          </a:xfrm>
          <a:prstGeom prst="rect">
            <a:avLst/>
          </a:prstGeom>
        </p:spPr>
      </p:pic>
      <p:sp>
        <p:nvSpPr>
          <p:cNvPr id="30" name="Text 15"/>
          <p:cNvSpPr/>
          <p:nvPr/>
        </p:nvSpPr>
        <p:spPr>
          <a:xfrm>
            <a:off x="1343263" y="7215188"/>
            <a:ext cx="12391549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Key areas for enhancement in our project were Steps 3 (Block Division), 5 (DCT implementation), and 6 (Quantization).</a:t>
            </a:r>
            <a:endParaRPr lang="en-US" sz="155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9813C40-21B5-41F7-C7F0-03A43FCE8109}"/>
              </a:ext>
            </a:extLst>
          </p:cNvPr>
          <p:cNvSpPr/>
          <p:nvPr/>
        </p:nvSpPr>
        <p:spPr>
          <a:xfrm>
            <a:off x="12874336" y="7699664"/>
            <a:ext cx="1672937" cy="46897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3169" y="466011"/>
            <a:ext cx="8486656" cy="529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Step 5: The Discrete Cosine Transform (DCT)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69" y="1440418"/>
            <a:ext cx="6515338" cy="651533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29513" y="1419225"/>
            <a:ext cx="6350556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DCT: Converting Spatial Data to Frequency Components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529513" y="1906310"/>
            <a:ext cx="6515338" cy="542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DCT is the heart of JPEG's energy compaction strategy. It is a linear, orthogonal transform that maps spatial pixel values to frequency coefficients.</a:t>
            </a:r>
            <a:endParaRPr lang="en-US" sz="13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93092" y="2644676"/>
            <a:ext cx="254198" cy="25419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080296" y="2639378"/>
            <a:ext cx="2118598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Energy Compaction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8080296" y="3073479"/>
            <a:ext cx="5964555" cy="542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Focuses the image information into a </a:t>
            </a:r>
            <a:r>
              <a:rPr lang="en-US" sz="13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small number of low-frequency coefficients</a:t>
            </a:r>
            <a:r>
              <a:rPr lang="en-US" sz="13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(the DC coefficient and adjacent AC coefficients).</a:t>
            </a:r>
            <a:endParaRPr lang="en-US" sz="13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93092" y="3960197"/>
            <a:ext cx="254198" cy="25419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080296" y="3954899"/>
            <a:ext cx="2118598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Decorrelation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8080296" y="4389001"/>
            <a:ext cx="5964555" cy="542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Removes statistical redundancy between neighboring pixels, making subsequent quantization more effective.</a:t>
            </a:r>
            <a:endParaRPr lang="en-US" sz="13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93092" y="5275719"/>
            <a:ext cx="254198" cy="25419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080296" y="5270421"/>
            <a:ext cx="2118598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Perceptual Alignment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8080296" y="5704523"/>
            <a:ext cx="5964555" cy="542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frequency domain representation allows us to target and discard high-frequency data that is less perceptible to the Human Visual System (HVS).</a:t>
            </a:r>
            <a:endParaRPr lang="en-US" sz="1300" dirty="0"/>
          </a:p>
        </p:txBody>
      </p:sp>
      <p:sp>
        <p:nvSpPr>
          <p:cNvPr id="15" name="Text 9"/>
          <p:cNvSpPr/>
          <p:nvPr/>
        </p:nvSpPr>
        <p:spPr>
          <a:xfrm>
            <a:off x="7529513" y="6437590"/>
            <a:ext cx="6515338" cy="542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result is a set of </a:t>
            </a:r>
            <a:r>
              <a:rPr lang="en-US" sz="13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64 frequency coefficients</a:t>
            </a:r>
            <a:r>
              <a:rPr lang="en-US" sz="13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(1 DC coefficient representing average brightness, and 63 AC coefficients for detail).</a:t>
            </a:r>
            <a:endParaRPr lang="en-US" sz="13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2A6644-C1EC-F8B0-E2B8-B442ADA5E5AB}"/>
              </a:ext>
            </a:extLst>
          </p:cNvPr>
          <p:cNvSpPr/>
          <p:nvPr/>
        </p:nvSpPr>
        <p:spPr>
          <a:xfrm>
            <a:off x="12874336" y="7699664"/>
            <a:ext cx="1672937" cy="46897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1261" y="563404"/>
            <a:ext cx="7401282" cy="501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Step 6: The Lossy Process of Quantization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61261" y="1385054"/>
            <a:ext cx="13507879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Quantization is where the permanent data reduction occurs, controlled by the Quantization Matrix </a:t>
            </a:r>
            <a:r>
              <a:rPr lang="en-US" sz="1250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Q(u,v)</a:t>
            </a: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561261" y="1984772"/>
            <a:ext cx="2819400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Quantization Formula</a:t>
            </a:r>
            <a:endParaRPr lang="en-US" sz="1850" dirty="0"/>
          </a:p>
        </p:txBody>
      </p:sp>
      <p:sp>
        <p:nvSpPr>
          <p:cNvPr id="5" name="Shape 3"/>
          <p:cNvSpPr/>
          <p:nvPr/>
        </p:nvSpPr>
        <p:spPr>
          <a:xfrm>
            <a:off x="561261" y="2465784"/>
            <a:ext cx="7948136" cy="497086"/>
          </a:xfrm>
          <a:prstGeom prst="roundRect">
            <a:avLst>
              <a:gd name="adj" fmla="val 13550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553283" y="2465784"/>
            <a:ext cx="7964091" cy="497086"/>
          </a:xfrm>
          <a:prstGeom prst="roundRect">
            <a:avLst>
              <a:gd name="adj" fmla="val 4839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713542" y="2586038"/>
            <a:ext cx="7643574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Quantized(u,v) = round(DCT(u,v) / Q(u,v))</a:t>
            </a:r>
            <a:endParaRPr lang="en-US" sz="1250" dirty="0"/>
          </a:p>
        </p:txBody>
      </p:sp>
      <p:sp>
        <p:nvSpPr>
          <p:cNvPr id="8" name="Shape 6"/>
          <p:cNvSpPr/>
          <p:nvPr/>
        </p:nvSpPr>
        <p:spPr>
          <a:xfrm>
            <a:off x="561261" y="3143250"/>
            <a:ext cx="7948136" cy="1290280"/>
          </a:xfrm>
          <a:prstGeom prst="roundRect">
            <a:avLst>
              <a:gd name="adj" fmla="val 522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44379" y="3326368"/>
            <a:ext cx="2004536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Purpose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44379" y="3737253"/>
            <a:ext cx="7581900" cy="513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Reduces the numerical precision (bit-depth) of the DCT coefficients, setting many high-frequency coefficients to zero.</a:t>
            </a:r>
            <a:endParaRPr lang="en-US" sz="1250" dirty="0"/>
          </a:p>
        </p:txBody>
      </p:sp>
      <p:sp>
        <p:nvSpPr>
          <p:cNvPr id="11" name="Shape 9"/>
          <p:cNvSpPr/>
          <p:nvPr/>
        </p:nvSpPr>
        <p:spPr>
          <a:xfrm>
            <a:off x="561261" y="4593788"/>
            <a:ext cx="7948136" cy="1290280"/>
          </a:xfrm>
          <a:prstGeom prst="roundRect">
            <a:avLst>
              <a:gd name="adj" fmla="val 522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744379" y="4776907"/>
            <a:ext cx="2004536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Tradeoff Control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44379" y="5187791"/>
            <a:ext cx="7581900" cy="513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quantization scale factor (Q) directly controls the balance between the compression ratio and the resulting image quality.</a:t>
            </a:r>
            <a:endParaRPr lang="en-US" sz="1250" dirty="0"/>
          </a:p>
        </p:txBody>
      </p:sp>
      <p:sp>
        <p:nvSpPr>
          <p:cNvPr id="14" name="Text 12"/>
          <p:cNvSpPr/>
          <p:nvPr/>
        </p:nvSpPr>
        <p:spPr>
          <a:xfrm>
            <a:off x="561261" y="6064448"/>
            <a:ext cx="2405420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Critical Problem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561261" y="6545461"/>
            <a:ext cx="7948136" cy="940356"/>
          </a:xfrm>
          <a:prstGeom prst="roundRect">
            <a:avLst>
              <a:gd name="adj" fmla="val 7163"/>
            </a:avLst>
          </a:prstGeom>
          <a:solidFill>
            <a:srgbClr val="DCDCD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19" y="6795968"/>
            <a:ext cx="200382" cy="160258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1082159" y="6745724"/>
            <a:ext cx="7266980" cy="515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 standard JPEG, the same quantization matrix </a:t>
            </a:r>
            <a:r>
              <a:rPr lang="en-US" sz="1250" i="1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Q(u,v)</a:t>
            </a:r>
            <a:r>
              <a:rPr lang="en-US" sz="12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is applied </a:t>
            </a:r>
            <a:r>
              <a:rPr lang="en-US" sz="1250" b="1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uniformly to ALL 8×8 blocks</a:t>
            </a:r>
            <a:r>
              <a:rPr lang="en-US" sz="12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regardless of whether the block contains smooth sky, a sharp edge, or complex texture.</a:t>
            </a:r>
            <a:endParaRPr lang="en-US" sz="1250" dirty="0"/>
          </a:p>
        </p:txBody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8256" y="2004893"/>
            <a:ext cx="5168384" cy="516838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DF859C7-4285-5D76-0D87-A10F71482C09}"/>
              </a:ext>
            </a:extLst>
          </p:cNvPr>
          <p:cNvSpPr/>
          <p:nvPr/>
        </p:nvSpPr>
        <p:spPr>
          <a:xfrm>
            <a:off x="12874336" y="7699664"/>
            <a:ext cx="1672937" cy="46897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7686" y="423863"/>
            <a:ext cx="11545014" cy="480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Introducing Our 7 Enhancements for Next-Generation Compression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537686" y="1211104"/>
            <a:ext cx="13555027" cy="245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novel approach focuses on introducing content-awareness and perceptual optimization into the key processing stages.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7303770" y="1629608"/>
            <a:ext cx="22860" cy="6176010"/>
          </a:xfrm>
          <a:prstGeom prst="roundRect">
            <a:avLst>
              <a:gd name="adj" fmla="val 282278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6704350" y="1790938"/>
            <a:ext cx="460891" cy="22860"/>
          </a:xfrm>
          <a:prstGeom prst="roundRect">
            <a:avLst>
              <a:gd name="adj" fmla="val 282278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7142381" y="1629608"/>
            <a:ext cx="345638" cy="345638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7199948" y="1658362"/>
            <a:ext cx="230386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4131826" y="1682353"/>
            <a:ext cx="2415183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500" dirty="0">
                <a:solidFill>
                  <a:srgbClr val="E5E5E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1. Adaptive Block Processing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537686" y="2014538"/>
            <a:ext cx="6009323" cy="245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Variable block sizes (4×4, 8×8, 16×16) based on local image complexity.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7465159" y="2712601"/>
            <a:ext cx="460891" cy="22860"/>
          </a:xfrm>
          <a:prstGeom prst="roundRect">
            <a:avLst>
              <a:gd name="adj" fmla="val 282278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7142381" y="2551271"/>
            <a:ext cx="345638" cy="345638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7199948" y="2580025"/>
            <a:ext cx="230386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8083391" y="2604016"/>
            <a:ext cx="2647593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D3C1B6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2. Content-Aware Quantization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8083391" y="2936200"/>
            <a:ext cx="6009323" cy="245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Quantization matrix dynamically adjusted based on block variance and gradient.</a:t>
            </a:r>
            <a:endParaRPr lang="en-US" sz="1200" dirty="0"/>
          </a:p>
        </p:txBody>
      </p:sp>
      <p:sp>
        <p:nvSpPr>
          <p:cNvPr id="15" name="Shape 13"/>
          <p:cNvSpPr/>
          <p:nvPr/>
        </p:nvSpPr>
        <p:spPr>
          <a:xfrm>
            <a:off x="6704350" y="3507105"/>
            <a:ext cx="460891" cy="22860"/>
          </a:xfrm>
          <a:prstGeom prst="roundRect">
            <a:avLst>
              <a:gd name="adj" fmla="val 282278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7142381" y="3345775"/>
            <a:ext cx="345638" cy="345638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199948" y="3374529"/>
            <a:ext cx="230386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4104203" y="3398520"/>
            <a:ext cx="2442805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500" dirty="0">
                <a:solidFill>
                  <a:srgbClr val="BAB6AA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3. Enhanced Entropy Coding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537686" y="3730704"/>
            <a:ext cx="6009323" cy="491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Adaptive Huffman table generation tailored to the specific coefficient statistics of the image.</a:t>
            </a:r>
            <a:endParaRPr lang="en-US" sz="1200" dirty="0"/>
          </a:p>
        </p:txBody>
      </p:sp>
      <p:sp>
        <p:nvSpPr>
          <p:cNvPr id="20" name="Shape 18"/>
          <p:cNvSpPr/>
          <p:nvPr/>
        </p:nvSpPr>
        <p:spPr>
          <a:xfrm>
            <a:off x="7465159" y="4301609"/>
            <a:ext cx="460891" cy="22860"/>
          </a:xfrm>
          <a:prstGeom prst="roundRect">
            <a:avLst>
              <a:gd name="adj" fmla="val 282278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7142381" y="4140279"/>
            <a:ext cx="345638" cy="345638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7199948" y="4169033"/>
            <a:ext cx="230386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1800" dirty="0"/>
          </a:p>
        </p:txBody>
      </p:sp>
      <p:sp>
        <p:nvSpPr>
          <p:cNvPr id="23" name="Text 21"/>
          <p:cNvSpPr/>
          <p:nvPr/>
        </p:nvSpPr>
        <p:spPr>
          <a:xfrm>
            <a:off x="8083391" y="4193024"/>
            <a:ext cx="2777728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E5E5E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4. Intelligent Chroma Processing</a:t>
            </a:r>
            <a:endParaRPr lang="en-US" sz="1500" dirty="0"/>
          </a:p>
        </p:txBody>
      </p:sp>
      <p:sp>
        <p:nvSpPr>
          <p:cNvPr id="24" name="Text 22"/>
          <p:cNvSpPr/>
          <p:nvPr/>
        </p:nvSpPr>
        <p:spPr>
          <a:xfrm>
            <a:off x="8083391" y="4525208"/>
            <a:ext cx="6009323" cy="245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Adaptive subsampling scheme that reverts to 4:4:4 in areas with high color variation.</a:t>
            </a:r>
            <a:endParaRPr lang="en-US" sz="1200" dirty="0"/>
          </a:p>
        </p:txBody>
      </p:sp>
      <p:sp>
        <p:nvSpPr>
          <p:cNvPr id="25" name="Shape 23"/>
          <p:cNvSpPr/>
          <p:nvPr/>
        </p:nvSpPr>
        <p:spPr>
          <a:xfrm>
            <a:off x="6704350" y="5096113"/>
            <a:ext cx="460891" cy="22860"/>
          </a:xfrm>
          <a:prstGeom prst="roundRect">
            <a:avLst>
              <a:gd name="adj" fmla="val 282278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4"/>
          <p:cNvSpPr/>
          <p:nvPr/>
        </p:nvSpPr>
        <p:spPr>
          <a:xfrm>
            <a:off x="7142381" y="4934783"/>
            <a:ext cx="345638" cy="345638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7199948" y="4963537"/>
            <a:ext cx="230386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</a:t>
            </a:r>
            <a:endParaRPr lang="en-US" sz="1800" dirty="0"/>
          </a:p>
        </p:txBody>
      </p:sp>
      <p:sp>
        <p:nvSpPr>
          <p:cNvPr id="28" name="Text 26"/>
          <p:cNvSpPr/>
          <p:nvPr/>
        </p:nvSpPr>
        <p:spPr>
          <a:xfrm>
            <a:off x="4273391" y="4987528"/>
            <a:ext cx="2273618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500" dirty="0">
                <a:solidFill>
                  <a:srgbClr val="D3C1B6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5. Perceptual Optimization</a:t>
            </a:r>
            <a:endParaRPr lang="en-US" sz="1500" dirty="0"/>
          </a:p>
        </p:txBody>
      </p:sp>
      <p:sp>
        <p:nvSpPr>
          <p:cNvPr id="29" name="Text 27"/>
          <p:cNvSpPr/>
          <p:nvPr/>
        </p:nvSpPr>
        <p:spPr>
          <a:xfrm>
            <a:off x="537686" y="5319713"/>
            <a:ext cx="6009323" cy="491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HVS-based weighting of coefficients to prioritize human-perceived quality over mathematical fidelity.</a:t>
            </a:r>
            <a:endParaRPr lang="en-US" sz="1200" dirty="0"/>
          </a:p>
        </p:txBody>
      </p:sp>
      <p:sp>
        <p:nvSpPr>
          <p:cNvPr id="30" name="Shape 28"/>
          <p:cNvSpPr/>
          <p:nvPr/>
        </p:nvSpPr>
        <p:spPr>
          <a:xfrm>
            <a:off x="7465159" y="5890617"/>
            <a:ext cx="460891" cy="22860"/>
          </a:xfrm>
          <a:prstGeom prst="roundRect">
            <a:avLst>
              <a:gd name="adj" fmla="val 282278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Shape 29"/>
          <p:cNvSpPr/>
          <p:nvPr/>
        </p:nvSpPr>
        <p:spPr>
          <a:xfrm>
            <a:off x="7142381" y="5729288"/>
            <a:ext cx="345638" cy="345638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7199948" y="5758041"/>
            <a:ext cx="230386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6</a:t>
            </a:r>
            <a:endParaRPr lang="en-US" sz="1800" dirty="0"/>
          </a:p>
        </p:txBody>
      </p:sp>
      <p:sp>
        <p:nvSpPr>
          <p:cNvPr id="33" name="Text 31"/>
          <p:cNvSpPr/>
          <p:nvPr/>
        </p:nvSpPr>
        <p:spPr>
          <a:xfrm>
            <a:off x="8083391" y="5782032"/>
            <a:ext cx="2784515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BAB6AA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6. Advanced DCT Enhancements</a:t>
            </a:r>
            <a:endParaRPr lang="en-US" sz="1500" dirty="0"/>
          </a:p>
        </p:txBody>
      </p:sp>
      <p:sp>
        <p:nvSpPr>
          <p:cNvPr id="34" name="Text 32"/>
          <p:cNvSpPr/>
          <p:nvPr/>
        </p:nvSpPr>
        <p:spPr>
          <a:xfrm>
            <a:off x="8083391" y="6114217"/>
            <a:ext cx="6009323" cy="245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Multi-scale DCT implementation for handling blocks of different sizes seamlessly.</a:t>
            </a:r>
            <a:endParaRPr lang="en-US" sz="1200" dirty="0"/>
          </a:p>
        </p:txBody>
      </p:sp>
      <p:sp>
        <p:nvSpPr>
          <p:cNvPr id="35" name="Shape 33"/>
          <p:cNvSpPr/>
          <p:nvPr/>
        </p:nvSpPr>
        <p:spPr>
          <a:xfrm>
            <a:off x="6704350" y="6685121"/>
            <a:ext cx="460891" cy="22860"/>
          </a:xfrm>
          <a:prstGeom prst="roundRect">
            <a:avLst>
              <a:gd name="adj" fmla="val 282278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4"/>
          <p:cNvSpPr/>
          <p:nvPr/>
        </p:nvSpPr>
        <p:spPr>
          <a:xfrm>
            <a:off x="7142381" y="6523792"/>
            <a:ext cx="345638" cy="345638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7199948" y="6552545"/>
            <a:ext cx="230386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7</a:t>
            </a:r>
            <a:endParaRPr lang="en-US" sz="1800" dirty="0"/>
          </a:p>
        </p:txBody>
      </p:sp>
      <p:sp>
        <p:nvSpPr>
          <p:cNvPr id="38" name="Text 36"/>
          <p:cNvSpPr/>
          <p:nvPr/>
        </p:nvSpPr>
        <p:spPr>
          <a:xfrm>
            <a:off x="3832027" y="6576536"/>
            <a:ext cx="2714982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500" dirty="0">
                <a:solidFill>
                  <a:srgbClr val="E5E5E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7. Computational Optimizations</a:t>
            </a:r>
            <a:endParaRPr lang="en-US" sz="1500" dirty="0"/>
          </a:p>
        </p:txBody>
      </p:sp>
      <p:sp>
        <p:nvSpPr>
          <p:cNvPr id="39" name="Text 37"/>
          <p:cNvSpPr/>
          <p:nvPr/>
        </p:nvSpPr>
        <p:spPr>
          <a:xfrm>
            <a:off x="537686" y="6908721"/>
            <a:ext cx="6009323" cy="245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Utilizing parallel processing (SIMD) for faster block transformations.</a:t>
            </a:r>
            <a:endParaRPr lang="en-US" sz="12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3CC4E2B-3BA5-2F45-773F-CF850E305F51}"/>
              </a:ext>
            </a:extLst>
          </p:cNvPr>
          <p:cNvSpPr/>
          <p:nvPr/>
        </p:nvSpPr>
        <p:spPr>
          <a:xfrm>
            <a:off x="12874336" y="7699664"/>
            <a:ext cx="1672937" cy="46897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2124</Words>
  <Application>Microsoft Office PowerPoint</Application>
  <PresentationFormat>Custom</PresentationFormat>
  <Paragraphs>285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Gelasio</vt:lpstr>
      <vt:lpstr>Consolas</vt:lpstr>
      <vt:lpstr>Lato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Arun Balaji V</cp:lastModifiedBy>
  <cp:revision>6</cp:revision>
  <dcterms:created xsi:type="dcterms:W3CDTF">2025-11-11T15:05:53Z</dcterms:created>
  <dcterms:modified xsi:type="dcterms:W3CDTF">2025-11-12T04:11:31Z</dcterms:modified>
</cp:coreProperties>
</file>